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65" r:id="rId2"/>
    <p:sldId id="310" r:id="rId3"/>
    <p:sldId id="320" r:id="rId4"/>
    <p:sldId id="313" r:id="rId5"/>
    <p:sldId id="321" r:id="rId6"/>
    <p:sldId id="325" r:id="rId7"/>
    <p:sldId id="326" r:id="rId8"/>
    <p:sldId id="323" r:id="rId9"/>
    <p:sldId id="324" r:id="rId10"/>
    <p:sldId id="327" r:id="rId11"/>
    <p:sldId id="319" r:id="rId12"/>
  </p:sldIdLst>
  <p:sldSz cx="12188825" cy="6858000"/>
  <p:notesSz cx="6858000" cy="9144000"/>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4" autoAdjust="0"/>
    <p:restoredTop sz="94629" autoAdjust="0"/>
  </p:normalViewPr>
  <p:slideViewPr>
    <p:cSldViewPr showGuides="1">
      <p:cViewPr varScale="1">
        <p:scale>
          <a:sx n="72" d="100"/>
          <a:sy n="72" d="100"/>
        </p:scale>
        <p:origin x="660" y="66"/>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4/14/2021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4/14/2021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4/14/2021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4/14/2021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4/14/2021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4/14/2021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4/14/2021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4/14/2021</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4/14/2021</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4/14/2021</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4/14/2021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4/14/2021</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4/14/2021</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065214" y="1828800"/>
            <a:ext cx="8229600" cy="2392288"/>
          </a:xfrm>
        </p:spPr>
        <p:txBody>
          <a:bodyPr>
            <a:normAutofit fontScale="90000"/>
          </a:bodyPr>
          <a:lstStyle/>
          <a:p>
            <a:r>
              <a:rPr lang="en-US" sz="6600" b="0" i="0" dirty="0">
                <a:solidFill>
                  <a:schemeClr val="accent1"/>
                </a:solidFill>
                <a:effectLst/>
                <a:latin typeface="Calibri" panose="020F0502020204030204" pitchFamily="34" charset="0"/>
              </a:rPr>
              <a:t>Supervised Binary Classifier For IoT Data Stream </a:t>
            </a:r>
            <a:endParaRPr lang="en-US" dirty="0">
              <a:solidFill>
                <a:schemeClr val="accent1"/>
              </a:solidFill>
            </a:endParaRPr>
          </a:p>
        </p:txBody>
      </p:sp>
      <p:sp>
        <p:nvSpPr>
          <p:cNvPr id="4" name="Subtitle 3"/>
          <p:cNvSpPr>
            <a:spLocks noGrp="1"/>
          </p:cNvSpPr>
          <p:nvPr>
            <p:ph type="subTitle" idx="1"/>
          </p:nvPr>
        </p:nvSpPr>
        <p:spPr>
          <a:xfrm>
            <a:off x="1065213" y="4365104"/>
            <a:ext cx="8229600" cy="1654696"/>
          </a:xfrm>
        </p:spPr>
        <p:txBody>
          <a:bodyPr>
            <a:normAutofit fontScale="55000" lnSpcReduction="20000"/>
          </a:bodyPr>
          <a:lstStyle/>
          <a:p>
            <a:pPr algn="l"/>
            <a:r>
              <a:rPr lang="en-US" sz="2000" b="1" dirty="0">
                <a:solidFill>
                  <a:schemeClr val="tx1"/>
                </a:solidFill>
              </a:rPr>
              <a:t>Submitted To: 	</a:t>
            </a:r>
          </a:p>
          <a:p>
            <a:pPr algn="l">
              <a:lnSpc>
                <a:spcPct val="170000"/>
              </a:lnSpc>
            </a:pPr>
            <a:r>
              <a:rPr lang="en-US" sz="2000" dirty="0">
                <a:solidFill>
                  <a:schemeClr val="tx1"/>
                </a:solidFill>
              </a:rPr>
              <a:t>Prof. Tristan </a:t>
            </a:r>
            <a:r>
              <a:rPr lang="en-US" sz="2000" dirty="0" err="1">
                <a:solidFill>
                  <a:schemeClr val="tx1"/>
                </a:solidFill>
              </a:rPr>
              <a:t>Glatard</a:t>
            </a:r>
            <a:endParaRPr lang="en-US" sz="2000" dirty="0">
              <a:solidFill>
                <a:schemeClr val="tx1"/>
              </a:solidFill>
            </a:endParaRPr>
          </a:p>
          <a:p>
            <a:pPr algn="l">
              <a:lnSpc>
                <a:spcPct val="170000"/>
              </a:lnSpc>
            </a:pPr>
            <a:endParaRPr lang="en-US" sz="2000" dirty="0">
              <a:solidFill>
                <a:schemeClr val="tx1"/>
              </a:solidFill>
            </a:endParaRPr>
          </a:p>
          <a:p>
            <a:pPr algn="l"/>
            <a:r>
              <a:rPr lang="en-US" sz="2000" b="1" dirty="0">
                <a:solidFill>
                  <a:schemeClr val="tx1"/>
                </a:solidFill>
              </a:rPr>
              <a:t>	</a:t>
            </a:r>
          </a:p>
          <a:p>
            <a:pPr algn="l"/>
            <a:r>
              <a:rPr lang="en-US" sz="2000" b="1" dirty="0">
                <a:solidFill>
                  <a:schemeClr val="tx1"/>
                </a:solidFill>
              </a:rPr>
              <a:t>Submitted By: 	</a:t>
            </a:r>
          </a:p>
          <a:p>
            <a:pPr algn="l">
              <a:lnSpc>
                <a:spcPct val="170000"/>
              </a:lnSpc>
            </a:pPr>
            <a:r>
              <a:rPr lang="en-US" sz="2000" dirty="0">
                <a:solidFill>
                  <a:schemeClr val="tx1"/>
                </a:solidFill>
              </a:rPr>
              <a:t>MARIA Ratcheva 29709568 		</a:t>
            </a:r>
          </a:p>
          <a:p>
            <a:pPr algn="l">
              <a:lnSpc>
                <a:spcPct val="170000"/>
              </a:lnSpc>
            </a:pPr>
            <a:r>
              <a:rPr lang="en-US" sz="2000" dirty="0">
                <a:solidFill>
                  <a:schemeClr val="tx1"/>
                </a:solidFill>
              </a:rPr>
              <a:t>MD MANIK </a:t>
            </a:r>
            <a:r>
              <a:rPr lang="en-US" sz="2000" dirty="0" err="1">
                <a:solidFill>
                  <a:schemeClr val="tx1"/>
                </a:solidFill>
              </a:rPr>
              <a:t>HOSSaIN</a:t>
            </a:r>
            <a:r>
              <a:rPr lang="en-US" sz="2000" dirty="0">
                <a:solidFill>
                  <a:schemeClr val="tx1"/>
                </a:solidFill>
              </a:rPr>
              <a:t> 40108891</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Conclusion</a:t>
            </a:r>
          </a:p>
        </p:txBody>
      </p:sp>
      <p:sp>
        <p:nvSpPr>
          <p:cNvPr id="14" name="Content Placeholder 13"/>
          <p:cNvSpPr>
            <a:spLocks noGrp="1"/>
          </p:cNvSpPr>
          <p:nvPr>
            <p:ph idx="1"/>
          </p:nvPr>
        </p:nvSpPr>
        <p:spPr>
          <a:xfrm>
            <a:off x="1522413" y="1904999"/>
            <a:ext cx="9134391" cy="4116289"/>
          </a:xfrm>
        </p:spPr>
        <p:txBody>
          <a:bodyPr>
            <a:normAutofit fontScale="92500" lnSpcReduction="10000"/>
          </a:bodyPr>
          <a:lstStyle/>
          <a:p>
            <a:r>
              <a:rPr lang="en-US" dirty="0"/>
              <a:t>1. In case of data stream we apply techniques that are different from the methods used to analyze regular stationary tabular data. Stream data can continuously evolve over time. Reservoir Sampling was used to sample data for training. </a:t>
            </a:r>
          </a:p>
          <a:p>
            <a:r>
              <a:rPr lang="en-US" dirty="0"/>
              <a:t>2. With </a:t>
            </a:r>
            <a:r>
              <a:rPr lang="en-US" dirty="0" err="1"/>
              <a:t>Hoeffding</a:t>
            </a:r>
            <a:r>
              <a:rPr lang="en-US" dirty="0"/>
              <a:t> Tree we do not need the entire data set to build the decision tree. We can build it incrementally as data points arrive. The </a:t>
            </a:r>
            <a:r>
              <a:rPr lang="en-US" dirty="0" err="1"/>
              <a:t>Hoeffding</a:t>
            </a:r>
            <a:r>
              <a:rPr lang="en-US" dirty="0"/>
              <a:t> Tree has short training time. We obtained high F1-score of 94%.</a:t>
            </a:r>
          </a:p>
          <a:p>
            <a:r>
              <a:rPr lang="en-US" dirty="0"/>
              <a:t>3. From all the four classifiers of Naïve Bayes, Gaussian Naïve Bayes gives us highest 98%  accuracy from both balanced and imbalanced datasets.</a:t>
            </a:r>
          </a:p>
          <a:p>
            <a:r>
              <a:rPr lang="en-US" dirty="0"/>
              <a:t>4</a:t>
            </a:r>
            <a:r>
              <a:rPr lang="en-US"/>
              <a:t>. </a:t>
            </a:r>
            <a:r>
              <a:rPr lang="en-US" dirty="0"/>
              <a:t>Evaluation of  the obtained models was a challenge. We applied the following methods: Holdout of an independent test set and Prequential Error.</a:t>
            </a:r>
          </a:p>
          <a:p>
            <a:endParaRPr lang="en-US" dirty="0"/>
          </a:p>
          <a:p>
            <a:pPr marL="0" indent="0">
              <a:buNone/>
            </a:pPr>
            <a:endParaRPr lang="en-US" dirty="0"/>
          </a:p>
        </p:txBody>
      </p:sp>
    </p:spTree>
    <p:extLst>
      <p:ext uri="{BB962C8B-B14F-4D97-AF65-F5344CB8AC3E}">
        <p14:creationId xmlns:p14="http://schemas.microsoft.com/office/powerpoint/2010/main" val="410798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5213" y="2023526"/>
            <a:ext cx="9925743" cy="803920"/>
          </a:xfrm>
        </p:spPr>
        <p:txBody>
          <a:bodyPr/>
          <a:lstStyle/>
          <a:p>
            <a:pPr algn="ctr"/>
            <a:r>
              <a:rPr lang="en-US" dirty="0"/>
              <a:t>Acknowledgments</a:t>
            </a:r>
          </a:p>
        </p:txBody>
      </p:sp>
      <p:sp>
        <p:nvSpPr>
          <p:cNvPr id="4" name="Text Placeholder 3"/>
          <p:cNvSpPr>
            <a:spLocks noGrp="1"/>
          </p:cNvSpPr>
          <p:nvPr>
            <p:ph type="body" sz="half" idx="2"/>
          </p:nvPr>
        </p:nvSpPr>
        <p:spPr>
          <a:xfrm>
            <a:off x="1065213" y="2852936"/>
            <a:ext cx="9925743" cy="1440160"/>
          </a:xfrm>
        </p:spPr>
        <p:txBody>
          <a:bodyPr>
            <a:normAutofit/>
          </a:bodyPr>
          <a:lstStyle/>
          <a:p>
            <a:pPr algn="ctr"/>
            <a:r>
              <a:rPr lang="en-US" dirty="0"/>
              <a:t>This project would not be possible without the advices of </a:t>
            </a:r>
          </a:p>
          <a:p>
            <a:pPr algn="ctr"/>
            <a:r>
              <a:rPr lang="en-US" dirty="0"/>
              <a:t>Prof. </a:t>
            </a:r>
            <a:r>
              <a:rPr lang="en-US" dirty="0" err="1"/>
              <a:t>Glatard</a:t>
            </a:r>
            <a:r>
              <a:rPr lang="en-US" dirty="0"/>
              <a:t>  and Martin </a:t>
            </a:r>
            <a:r>
              <a:rPr lang="en-US" dirty="0" err="1"/>
              <a:t>Khannouz</a:t>
            </a:r>
            <a:endParaRPr lang="en-US" dirty="0"/>
          </a:p>
          <a:p>
            <a:pPr algn="ctr"/>
            <a:r>
              <a:rPr lang="en-US" sz="2800" dirty="0"/>
              <a:t>THANK YOU </a:t>
            </a:r>
          </a:p>
        </p:txBody>
      </p:sp>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Presentation Outline</a:t>
            </a:r>
          </a:p>
        </p:txBody>
      </p:sp>
      <p:sp>
        <p:nvSpPr>
          <p:cNvPr id="14" name="Content Placeholder 13"/>
          <p:cNvSpPr>
            <a:spLocks noGrp="1"/>
          </p:cNvSpPr>
          <p:nvPr>
            <p:ph idx="1"/>
          </p:nvPr>
        </p:nvSpPr>
        <p:spPr/>
        <p:txBody>
          <a:bodyPr/>
          <a:lstStyle/>
          <a:p>
            <a:r>
              <a:rPr lang="en-US" dirty="0"/>
              <a:t>1. Introduction – Goal of the project</a:t>
            </a:r>
          </a:p>
          <a:p>
            <a:r>
              <a:rPr lang="en-US" dirty="0"/>
              <a:t>2. Dataset Description </a:t>
            </a:r>
          </a:p>
          <a:p>
            <a:r>
              <a:rPr lang="en-US" dirty="0"/>
              <a:t>3. Data Analysis</a:t>
            </a:r>
          </a:p>
          <a:p>
            <a:r>
              <a:rPr lang="en-US" dirty="0"/>
              <a:t>4. Results and Discussion</a:t>
            </a:r>
          </a:p>
          <a:p>
            <a:r>
              <a:rPr lang="en-US" dirty="0"/>
              <a:t>5. Conclusions</a:t>
            </a:r>
          </a:p>
          <a:p>
            <a:r>
              <a:rPr lang="en-US" dirty="0"/>
              <a:t>Acknowledgments</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p:sp>
        <p:nvSpPr>
          <p:cNvPr id="3" name="Content Placeholder 2"/>
          <p:cNvSpPr>
            <a:spLocks noGrp="1"/>
          </p:cNvSpPr>
          <p:nvPr>
            <p:ph sz="half" idx="1"/>
          </p:nvPr>
        </p:nvSpPr>
        <p:spPr/>
        <p:txBody>
          <a:bodyPr>
            <a:normAutofit fontScale="92500" lnSpcReduction="10000"/>
          </a:bodyPr>
          <a:lstStyle/>
          <a:p>
            <a:r>
              <a:rPr lang="en-US" dirty="0"/>
              <a:t>Context – </a:t>
            </a:r>
            <a:r>
              <a:rPr lang="en-US" dirty="0">
                <a:solidFill>
                  <a:schemeClr val="bg2">
                    <a:lumMod val="25000"/>
                    <a:lumOff val="75000"/>
                  </a:schemeClr>
                </a:solidFill>
              </a:rPr>
              <a:t>IoT sensors collect various telemetry data used in smart autonomous buildings.</a:t>
            </a:r>
          </a:p>
          <a:p>
            <a:r>
              <a:rPr lang="en-US" dirty="0"/>
              <a:t>Goal – </a:t>
            </a:r>
            <a:r>
              <a:rPr lang="en-US" dirty="0">
                <a:solidFill>
                  <a:schemeClr val="bg2">
                    <a:lumMod val="25000"/>
                    <a:lumOff val="75000"/>
                  </a:schemeClr>
                </a:solidFill>
              </a:rPr>
              <a:t>Process the stream and build a binary classifier able to accurately predict the target label.  The target label is “light”. Our goal is to fit a model  that can predict if the light is on or off.</a:t>
            </a:r>
          </a:p>
          <a:p>
            <a:r>
              <a:rPr lang="en-US" dirty="0"/>
              <a:t>Applications – </a:t>
            </a:r>
            <a:r>
              <a:rPr lang="en-US" dirty="0">
                <a:solidFill>
                  <a:schemeClr val="bg2">
                    <a:lumMod val="25000"/>
                    <a:lumOff val="75000"/>
                  </a:schemeClr>
                </a:solidFill>
              </a:rPr>
              <a:t>In emergency situations when the light sensor might not be reliable,  for anomaly detection, for remote control.</a:t>
            </a:r>
          </a:p>
        </p:txBody>
      </p:sp>
      <p:pic>
        <p:nvPicPr>
          <p:cNvPr id="6" name="Content Placeholder 5">
            <a:extLst>
              <a:ext uri="{FF2B5EF4-FFF2-40B4-BE49-F238E27FC236}">
                <a16:creationId xmlns:a16="http://schemas.microsoft.com/office/drawing/2014/main" id="{2545235F-B38D-4137-AA6B-D1AED9E3CD13}"/>
              </a:ext>
            </a:extLst>
          </p:cNvPr>
          <p:cNvPicPr>
            <a:picLocks noGrp="1" noChangeAspect="1"/>
          </p:cNvPicPr>
          <p:nvPr>
            <p:ph sz="half" idx="2"/>
          </p:nvPr>
        </p:nvPicPr>
        <p:blipFill>
          <a:blip r:embed="rId2"/>
          <a:stretch>
            <a:fillRect/>
          </a:stretch>
        </p:blipFill>
        <p:spPr>
          <a:xfrm>
            <a:off x="6939628" y="1672349"/>
            <a:ext cx="3744416" cy="2995810"/>
          </a:xfrm>
          <a:prstGeom prst="rect">
            <a:avLst/>
          </a:prstGeom>
        </p:spPr>
      </p:pic>
      <p:pic>
        <p:nvPicPr>
          <p:cNvPr id="8" name="Picture 7">
            <a:extLst>
              <a:ext uri="{FF2B5EF4-FFF2-40B4-BE49-F238E27FC236}">
                <a16:creationId xmlns:a16="http://schemas.microsoft.com/office/drawing/2014/main" id="{6028A3BF-0463-45E1-9514-9E95478F53B7}"/>
              </a:ext>
            </a:extLst>
          </p:cNvPr>
          <p:cNvPicPr>
            <a:picLocks noChangeAspect="1"/>
          </p:cNvPicPr>
          <p:nvPr/>
        </p:nvPicPr>
        <p:blipFill>
          <a:blip r:embed="rId3"/>
          <a:stretch>
            <a:fillRect/>
          </a:stretch>
        </p:blipFill>
        <p:spPr>
          <a:xfrm>
            <a:off x="6071256" y="4077072"/>
            <a:ext cx="1652159" cy="1249788"/>
          </a:xfrm>
          <a:prstGeom prst="rect">
            <a:avLst/>
          </a:prstGeom>
        </p:spPr>
      </p:pic>
    </p:spTree>
    <p:extLst>
      <p:ext uri="{BB962C8B-B14F-4D97-AF65-F5344CB8AC3E}">
        <p14:creationId xmlns:p14="http://schemas.microsoft.com/office/powerpoint/2010/main" val="236640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1371600"/>
          </a:xfrm>
        </p:spPr>
        <p:txBody>
          <a:bodyPr anchor="b">
            <a:normAutofit/>
          </a:bodyPr>
          <a:lstStyle/>
          <a:p>
            <a:r>
              <a:rPr lang="en-US" dirty="0"/>
              <a:t>2.Dataset Description</a:t>
            </a:r>
          </a:p>
        </p:txBody>
      </p:sp>
      <p:pic>
        <p:nvPicPr>
          <p:cNvPr id="8" name="Content Placeholder 7">
            <a:extLst>
              <a:ext uri="{FF2B5EF4-FFF2-40B4-BE49-F238E27FC236}">
                <a16:creationId xmlns:a16="http://schemas.microsoft.com/office/drawing/2014/main" id="{16938CD9-9FF2-44D0-BC9F-78ED90B8310C}"/>
              </a:ext>
            </a:extLst>
          </p:cNvPr>
          <p:cNvPicPr>
            <a:picLocks noGrp="1" noChangeAspect="1"/>
          </p:cNvPicPr>
          <p:nvPr>
            <p:ph sz="half" idx="1"/>
          </p:nvPr>
        </p:nvPicPr>
        <p:blipFill>
          <a:blip r:embed="rId2"/>
          <a:stretch>
            <a:fillRect/>
          </a:stretch>
        </p:blipFill>
        <p:spPr>
          <a:xfrm>
            <a:off x="1636079" y="1905000"/>
            <a:ext cx="4170301" cy="4127963"/>
          </a:xfrm>
          <a:noFill/>
        </p:spPr>
      </p:pic>
      <p:sp>
        <p:nvSpPr>
          <p:cNvPr id="3" name="Content Placeholder 2"/>
          <p:cNvSpPr>
            <a:spLocks noGrp="1"/>
          </p:cNvSpPr>
          <p:nvPr>
            <p:ph sz="half" idx="2"/>
          </p:nvPr>
        </p:nvSpPr>
        <p:spPr>
          <a:xfrm>
            <a:off x="6229183" y="1905001"/>
            <a:ext cx="4419600" cy="4374730"/>
          </a:xfrm>
        </p:spPr>
        <p:txBody>
          <a:bodyPr>
            <a:normAutofit fontScale="92500" lnSpcReduction="20000"/>
          </a:bodyPr>
          <a:lstStyle/>
          <a:p>
            <a:r>
              <a:rPr lang="en-US" dirty="0"/>
              <a:t>Volume - </a:t>
            </a:r>
            <a:r>
              <a:rPr lang="en-US" dirty="0">
                <a:solidFill>
                  <a:schemeClr val="bg2">
                    <a:lumMod val="25000"/>
                    <a:lumOff val="75000"/>
                  </a:schemeClr>
                </a:solidFill>
              </a:rPr>
              <a:t>405,184 data points</a:t>
            </a:r>
          </a:p>
          <a:p>
            <a:r>
              <a:rPr lang="en-US" dirty="0"/>
              <a:t>Velocity</a:t>
            </a:r>
            <a:r>
              <a:rPr lang="en-US" dirty="0">
                <a:solidFill>
                  <a:schemeClr val="bg2">
                    <a:lumMod val="25000"/>
                    <a:lumOff val="75000"/>
                  </a:schemeClr>
                </a:solidFill>
              </a:rPr>
              <a:t> </a:t>
            </a:r>
            <a:r>
              <a:rPr lang="en-US" dirty="0">
                <a:solidFill>
                  <a:schemeClr val="tx2"/>
                </a:solidFill>
              </a:rPr>
              <a:t>- </a:t>
            </a:r>
            <a:r>
              <a:rPr lang="en-US" dirty="0">
                <a:solidFill>
                  <a:schemeClr val="bg2">
                    <a:lumMod val="25000"/>
                    <a:lumOff val="75000"/>
                  </a:schemeClr>
                </a:solidFill>
              </a:rPr>
              <a:t>Data spans a period of 8 days. The average rate is 1 entry every 1.33 seconds</a:t>
            </a:r>
          </a:p>
          <a:p>
            <a:r>
              <a:rPr lang="en-US" dirty="0"/>
              <a:t>Variety </a:t>
            </a:r>
            <a:r>
              <a:rPr lang="en-US" dirty="0">
                <a:solidFill>
                  <a:schemeClr val="bg2">
                    <a:lumMod val="25000"/>
                    <a:lumOff val="75000"/>
                  </a:schemeClr>
                </a:solidFill>
              </a:rPr>
              <a:t>- Data gathered from three arrays of IoT sensors located in  different conditions</a:t>
            </a:r>
          </a:p>
          <a:p>
            <a:r>
              <a:rPr lang="en-US" dirty="0"/>
              <a:t>Veracity</a:t>
            </a:r>
            <a:r>
              <a:rPr lang="en-US" dirty="0">
                <a:solidFill>
                  <a:schemeClr val="bg2">
                    <a:lumMod val="25000"/>
                    <a:lumOff val="75000"/>
                  </a:schemeClr>
                </a:solidFill>
              </a:rPr>
              <a:t> – Data is accurate, no missing data, only few duplicates</a:t>
            </a:r>
          </a:p>
          <a:p>
            <a:r>
              <a:rPr lang="en-US" dirty="0"/>
              <a:t>Value</a:t>
            </a:r>
            <a:r>
              <a:rPr lang="en-US" dirty="0">
                <a:solidFill>
                  <a:schemeClr val="bg2">
                    <a:lumMod val="25000"/>
                    <a:lumOff val="75000"/>
                  </a:schemeClr>
                </a:solidFill>
              </a:rPr>
              <a:t> – Data is useful for monitoring and control of indoor environment</a:t>
            </a:r>
          </a:p>
          <a:p>
            <a:r>
              <a:rPr lang="en-US" dirty="0"/>
              <a:t>Target class </a:t>
            </a:r>
            <a:r>
              <a:rPr lang="en-US" dirty="0">
                <a:solidFill>
                  <a:schemeClr val="bg2">
                    <a:lumMod val="25000"/>
                    <a:lumOff val="75000"/>
                  </a:schemeClr>
                </a:solidFill>
              </a:rPr>
              <a:t>– “light” </a:t>
            </a:r>
          </a:p>
        </p:txBody>
      </p:sp>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Data Analysis</a:t>
            </a:r>
          </a:p>
        </p:txBody>
      </p:sp>
      <p:sp>
        <p:nvSpPr>
          <p:cNvPr id="3" name="Content Placeholder 2"/>
          <p:cNvSpPr>
            <a:spLocks noGrp="1"/>
          </p:cNvSpPr>
          <p:nvPr>
            <p:ph sz="half" idx="1"/>
          </p:nvPr>
        </p:nvSpPr>
        <p:spPr>
          <a:xfrm>
            <a:off x="1522413" y="1905001"/>
            <a:ext cx="4401967" cy="1523999"/>
          </a:xfrm>
        </p:spPr>
        <p:txBody>
          <a:bodyPr>
            <a:normAutofit fontScale="92500" lnSpcReduction="20000"/>
          </a:bodyPr>
          <a:lstStyle/>
          <a:p>
            <a:r>
              <a:rPr lang="en-US" dirty="0"/>
              <a:t>Non-stationary: </a:t>
            </a:r>
            <a:r>
              <a:rPr lang="en-US" dirty="0">
                <a:solidFill>
                  <a:schemeClr val="bg2">
                    <a:lumMod val="25000"/>
                    <a:lumOff val="75000"/>
                  </a:schemeClr>
                </a:solidFill>
              </a:rPr>
              <a:t>the distribution changes over time</a:t>
            </a:r>
          </a:p>
          <a:p>
            <a:r>
              <a:rPr lang="en-US" dirty="0"/>
              <a:t>Majority class : </a:t>
            </a:r>
            <a:r>
              <a:rPr lang="en-US" dirty="0">
                <a:solidFill>
                  <a:schemeClr val="bg2">
                    <a:lumMod val="25000"/>
                    <a:lumOff val="75000"/>
                  </a:schemeClr>
                </a:solidFill>
              </a:rPr>
              <a:t>Light OFF</a:t>
            </a:r>
          </a:p>
          <a:p>
            <a:r>
              <a:rPr lang="en-US" dirty="0"/>
              <a:t>Correlation Matrix</a:t>
            </a:r>
          </a:p>
          <a:p>
            <a:pPr marL="231775" lvl="1" indent="0">
              <a:buNone/>
            </a:pPr>
            <a:endParaRPr lang="en-US" dirty="0">
              <a:solidFill>
                <a:schemeClr val="bg2">
                  <a:lumMod val="25000"/>
                  <a:lumOff val="75000"/>
                </a:schemeClr>
              </a:solidFill>
            </a:endParaRPr>
          </a:p>
          <a:p>
            <a:pPr lvl="1"/>
            <a:endParaRPr lang="en-US" dirty="0">
              <a:solidFill>
                <a:schemeClr val="bg2">
                  <a:lumMod val="25000"/>
                  <a:lumOff val="75000"/>
                </a:schemeClr>
              </a:solidFill>
            </a:endParaRPr>
          </a:p>
        </p:txBody>
      </p:sp>
      <p:graphicFrame>
        <p:nvGraphicFramePr>
          <p:cNvPr id="9" name="Content Placeholder 8"/>
          <p:cNvGraphicFramePr>
            <a:graphicFrameLocks noGrp="1"/>
          </p:cNvGraphicFramePr>
          <p:nvPr>
            <p:ph sz="half" idx="2"/>
            <p:extLst>
              <p:ext uri="{D42A27DB-BD31-4B8C-83A1-F6EECF244321}">
                <p14:modId xmlns:p14="http://schemas.microsoft.com/office/powerpoint/2010/main" val="2038647778"/>
              </p:ext>
            </p:extLst>
          </p:nvPr>
        </p:nvGraphicFramePr>
        <p:xfrm>
          <a:off x="6063886" y="1179590"/>
          <a:ext cx="5353050" cy="1529331"/>
        </p:xfrm>
        <a:graphic>
          <a:graphicData uri="http://schemas.openxmlformats.org/drawingml/2006/table">
            <a:tbl>
              <a:tblPr firstRow="1" bandRow="1">
                <a:tableStyleId>{073A0DAA-6AF3-43AB-8588-CEC1D06C72B9}</a:tableStyleId>
              </a:tblPr>
              <a:tblGrid>
                <a:gridCol w="1784350">
                  <a:extLst>
                    <a:ext uri="{9D8B030D-6E8A-4147-A177-3AD203B41FA5}">
                      <a16:colId xmlns:a16="http://schemas.microsoft.com/office/drawing/2014/main" val="20000"/>
                    </a:ext>
                  </a:extLst>
                </a:gridCol>
                <a:gridCol w="1784350">
                  <a:extLst>
                    <a:ext uri="{9D8B030D-6E8A-4147-A177-3AD203B41FA5}">
                      <a16:colId xmlns:a16="http://schemas.microsoft.com/office/drawing/2014/main" val="20001"/>
                    </a:ext>
                  </a:extLst>
                </a:gridCol>
                <a:gridCol w="1784350">
                  <a:extLst>
                    <a:ext uri="{9D8B030D-6E8A-4147-A177-3AD203B41FA5}">
                      <a16:colId xmlns:a16="http://schemas.microsoft.com/office/drawing/2014/main" val="20002"/>
                    </a:ext>
                  </a:extLst>
                </a:gridCol>
              </a:tblGrid>
              <a:tr h="509777">
                <a:tc>
                  <a:txBody>
                    <a:bodyPr/>
                    <a:lstStyle/>
                    <a:p>
                      <a:r>
                        <a:rPr lang="en-US" dirty="0"/>
                        <a:t>Class</a:t>
                      </a:r>
                    </a:p>
                  </a:txBody>
                  <a:tcPr anchor="ctr"/>
                </a:tc>
                <a:tc>
                  <a:txBody>
                    <a:bodyPr/>
                    <a:lstStyle/>
                    <a:p>
                      <a:pPr algn="ctr"/>
                      <a:r>
                        <a:rPr lang="en-US" dirty="0"/>
                        <a:t>Label</a:t>
                      </a:r>
                    </a:p>
                  </a:txBody>
                  <a:tcPr anchor="ctr"/>
                </a:tc>
                <a:tc>
                  <a:txBody>
                    <a:bodyPr/>
                    <a:lstStyle/>
                    <a:p>
                      <a:pPr algn="ctr"/>
                      <a:r>
                        <a:rPr lang="en-US" dirty="0"/>
                        <a:t>Proportion</a:t>
                      </a:r>
                    </a:p>
                  </a:txBody>
                  <a:tcPr anchor="ctr"/>
                </a:tc>
                <a:extLst>
                  <a:ext uri="{0D108BD9-81ED-4DB2-BD59-A6C34878D82A}">
                    <a16:rowId xmlns:a16="http://schemas.microsoft.com/office/drawing/2014/main" val="10000"/>
                  </a:ext>
                </a:extLst>
              </a:tr>
              <a:tr h="509777">
                <a:tc>
                  <a:txBody>
                    <a:bodyPr/>
                    <a:lstStyle/>
                    <a:p>
                      <a:r>
                        <a:rPr lang="en-US" dirty="0"/>
                        <a:t>Light ON</a:t>
                      </a:r>
                    </a:p>
                  </a:txBody>
                  <a:tcPr anchor="ctr"/>
                </a:tc>
                <a:tc>
                  <a:txBody>
                    <a:bodyPr/>
                    <a:lstStyle/>
                    <a:p>
                      <a:pPr algn="ctr"/>
                      <a:r>
                        <a:rPr lang="en-US" dirty="0"/>
                        <a:t>1</a:t>
                      </a:r>
                    </a:p>
                  </a:txBody>
                  <a:tcPr anchor="ctr"/>
                </a:tc>
                <a:tc>
                  <a:txBody>
                    <a:bodyPr/>
                    <a:lstStyle/>
                    <a:p>
                      <a:pPr algn="ctr"/>
                      <a:r>
                        <a:rPr lang="en-US" dirty="0"/>
                        <a:t>28%</a:t>
                      </a:r>
                    </a:p>
                  </a:txBody>
                  <a:tcPr anchor="ctr"/>
                </a:tc>
                <a:extLst>
                  <a:ext uri="{0D108BD9-81ED-4DB2-BD59-A6C34878D82A}">
                    <a16:rowId xmlns:a16="http://schemas.microsoft.com/office/drawing/2014/main" val="10001"/>
                  </a:ext>
                </a:extLst>
              </a:tr>
              <a:tr h="509777">
                <a:tc>
                  <a:txBody>
                    <a:bodyPr/>
                    <a:lstStyle/>
                    <a:p>
                      <a:r>
                        <a:rPr lang="en-US" dirty="0"/>
                        <a:t>Light OFF</a:t>
                      </a:r>
                    </a:p>
                  </a:txBody>
                  <a:tcPr anchor="ctr"/>
                </a:tc>
                <a:tc>
                  <a:txBody>
                    <a:bodyPr/>
                    <a:lstStyle/>
                    <a:p>
                      <a:pPr algn="ctr"/>
                      <a:r>
                        <a:rPr lang="en-US" dirty="0"/>
                        <a:t>0</a:t>
                      </a:r>
                    </a:p>
                  </a:txBody>
                  <a:tcPr anchor="ctr"/>
                </a:tc>
                <a:tc>
                  <a:txBody>
                    <a:bodyPr/>
                    <a:lstStyle/>
                    <a:p>
                      <a:pPr algn="ctr"/>
                      <a:r>
                        <a:rPr lang="en-US" dirty="0"/>
                        <a:t>72%</a:t>
                      </a:r>
                    </a:p>
                  </a:txBody>
                  <a:tcPr anchor="ct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8D90CD7C-88F4-4ECF-82BE-49B0BE10250A}"/>
              </a:ext>
            </a:extLst>
          </p:cNvPr>
          <p:cNvPicPr>
            <a:picLocks noChangeAspect="1"/>
          </p:cNvPicPr>
          <p:nvPr/>
        </p:nvPicPr>
        <p:blipFill>
          <a:blip r:embed="rId2"/>
          <a:stretch>
            <a:fillRect/>
          </a:stretch>
        </p:blipFill>
        <p:spPr>
          <a:xfrm>
            <a:off x="6088159" y="3019426"/>
            <a:ext cx="5353050" cy="3000375"/>
          </a:xfrm>
          <a:prstGeom prst="rect">
            <a:avLst/>
          </a:prstGeom>
        </p:spPr>
      </p:pic>
      <p:pic>
        <p:nvPicPr>
          <p:cNvPr id="4" name="Picture 3">
            <a:extLst>
              <a:ext uri="{FF2B5EF4-FFF2-40B4-BE49-F238E27FC236}">
                <a16:creationId xmlns:a16="http://schemas.microsoft.com/office/drawing/2014/main" id="{0B917D89-B4AD-4FFC-B437-FF6650A4B2C5}"/>
              </a:ext>
            </a:extLst>
          </p:cNvPr>
          <p:cNvPicPr>
            <a:picLocks noChangeAspect="1"/>
          </p:cNvPicPr>
          <p:nvPr/>
        </p:nvPicPr>
        <p:blipFill>
          <a:blip r:embed="rId3"/>
          <a:stretch>
            <a:fillRect/>
          </a:stretch>
        </p:blipFill>
        <p:spPr>
          <a:xfrm>
            <a:off x="1733380" y="3542380"/>
            <a:ext cx="3962400" cy="2505075"/>
          </a:xfrm>
          <a:prstGeom prst="rect">
            <a:avLst/>
          </a:prstGeom>
        </p:spPr>
      </p:pic>
    </p:spTree>
    <p:extLst>
      <p:ext uri="{BB962C8B-B14F-4D97-AF65-F5344CB8AC3E}">
        <p14:creationId xmlns:p14="http://schemas.microsoft.com/office/powerpoint/2010/main" val="324269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Results and Discussion</a:t>
            </a:r>
          </a:p>
        </p:txBody>
      </p:sp>
      <p:sp>
        <p:nvSpPr>
          <p:cNvPr id="3" name="Text Placeholder 2"/>
          <p:cNvSpPr>
            <a:spLocks noGrp="1"/>
          </p:cNvSpPr>
          <p:nvPr>
            <p:ph type="body" idx="1"/>
          </p:nvPr>
        </p:nvSpPr>
        <p:spPr>
          <a:xfrm>
            <a:off x="1564366" y="1944418"/>
            <a:ext cx="4416552" cy="762000"/>
          </a:xfrm>
        </p:spPr>
        <p:txBody>
          <a:bodyPr/>
          <a:lstStyle/>
          <a:p>
            <a:r>
              <a:rPr lang="en-US" dirty="0" err="1"/>
              <a:t>Hoeffding</a:t>
            </a:r>
            <a:r>
              <a:rPr lang="en-US" dirty="0"/>
              <a:t> Tree</a:t>
            </a:r>
          </a:p>
        </p:txBody>
      </p:sp>
      <p:sp>
        <p:nvSpPr>
          <p:cNvPr id="4" name="Content Placeholder 3"/>
          <p:cNvSpPr>
            <a:spLocks noGrp="1"/>
          </p:cNvSpPr>
          <p:nvPr>
            <p:ph sz="half" idx="2"/>
          </p:nvPr>
        </p:nvSpPr>
        <p:spPr>
          <a:xfrm>
            <a:off x="1522411" y="2743202"/>
            <a:ext cx="4416552" cy="616550"/>
          </a:xfrm>
        </p:spPr>
        <p:txBody>
          <a:bodyPr>
            <a:normAutofit fontScale="92500" lnSpcReduction="20000"/>
          </a:bodyPr>
          <a:lstStyle/>
          <a:p>
            <a:r>
              <a:rPr lang="en-US" dirty="0"/>
              <a:t>Prequential error / Reservoir Sampling</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DB08757E-F635-4C77-8B5D-41A2367E5CFD}"/>
              </a:ext>
            </a:extLst>
          </p:cNvPr>
          <p:cNvPicPr>
            <a:picLocks noChangeAspect="1"/>
          </p:cNvPicPr>
          <p:nvPr/>
        </p:nvPicPr>
        <p:blipFill>
          <a:blip r:embed="rId2"/>
          <a:stretch>
            <a:fillRect/>
          </a:stretch>
        </p:blipFill>
        <p:spPr>
          <a:xfrm>
            <a:off x="1522378" y="3359752"/>
            <a:ext cx="4794931" cy="3040525"/>
          </a:xfrm>
          <a:prstGeom prst="rect">
            <a:avLst/>
          </a:prstGeom>
        </p:spPr>
      </p:pic>
      <p:pic>
        <p:nvPicPr>
          <p:cNvPr id="7" name="Picture 6">
            <a:extLst>
              <a:ext uri="{FF2B5EF4-FFF2-40B4-BE49-F238E27FC236}">
                <a16:creationId xmlns:a16="http://schemas.microsoft.com/office/drawing/2014/main" id="{7ED8DCB3-9E9D-4258-9CD0-75D838744DB6}"/>
              </a:ext>
            </a:extLst>
          </p:cNvPr>
          <p:cNvPicPr>
            <a:picLocks noChangeAspect="1"/>
          </p:cNvPicPr>
          <p:nvPr/>
        </p:nvPicPr>
        <p:blipFill>
          <a:blip r:embed="rId3"/>
          <a:stretch>
            <a:fillRect/>
          </a:stretch>
        </p:blipFill>
        <p:spPr>
          <a:xfrm>
            <a:off x="6814492" y="3359752"/>
            <a:ext cx="5170285" cy="3033014"/>
          </a:xfrm>
          <a:prstGeom prst="rect">
            <a:avLst/>
          </a:prstGeom>
        </p:spPr>
      </p:pic>
      <p:sp>
        <p:nvSpPr>
          <p:cNvPr id="21" name="TextBox 20">
            <a:extLst>
              <a:ext uri="{FF2B5EF4-FFF2-40B4-BE49-F238E27FC236}">
                <a16:creationId xmlns:a16="http://schemas.microsoft.com/office/drawing/2014/main" id="{58699882-8FCD-4920-A7DA-4E6E9C7BC864}"/>
              </a:ext>
            </a:extLst>
          </p:cNvPr>
          <p:cNvSpPr txBox="1"/>
          <p:nvPr/>
        </p:nvSpPr>
        <p:spPr>
          <a:xfrm>
            <a:off x="6814492" y="2743201"/>
            <a:ext cx="4882252" cy="424732"/>
          </a:xfrm>
          <a:prstGeom prst="rect">
            <a:avLst/>
          </a:prstGeom>
          <a:noFill/>
        </p:spPr>
        <p:txBody>
          <a:bodyPr wrap="square">
            <a:spAutoFit/>
          </a:bodyPr>
          <a:lstStyle/>
          <a:p>
            <a:pPr marL="223838" marR="0" lvl="0" indent="-223838" algn="l" defTabSz="914400" rtl="0" eaLnBrk="1" fontAlgn="auto" latinLnBrk="0" hangingPunct="1">
              <a:lnSpc>
                <a:spcPct val="90000"/>
              </a:lnSpc>
              <a:spcBef>
                <a:spcPts val="1800"/>
              </a:spcBef>
              <a:spcAft>
                <a:spcPts val="0"/>
              </a:spcAft>
              <a:buClr>
                <a:srgbClr val="56C5FF"/>
              </a:buClr>
              <a:buSzPct val="100000"/>
              <a:buFont typeface="Arial" pitchFamily="34" charset="0"/>
              <a:buChar char="•"/>
              <a:tabLst/>
              <a:defRPr/>
            </a:pPr>
            <a:r>
              <a:rPr kumimoji="0" lang="en-US" sz="2400" b="0" i="0" u="none" strike="noStrike" kern="1200" cap="none" spc="0" normalizeH="0" baseline="0" noProof="0" dirty="0">
                <a:ln>
                  <a:noFill/>
                </a:ln>
                <a:solidFill>
                  <a:prstClr val="white"/>
                </a:solidFill>
                <a:effectLst/>
                <a:uLnTx/>
                <a:uFillTx/>
                <a:latin typeface="Corbel"/>
                <a:ea typeface="+mn-ea"/>
                <a:cs typeface="+mn-cs"/>
              </a:rPr>
              <a:t>Holdout of a test set / Class weights</a:t>
            </a:r>
          </a:p>
        </p:txBody>
      </p:sp>
    </p:spTree>
    <p:extLst>
      <p:ext uri="{BB962C8B-B14F-4D97-AF65-F5344CB8AC3E}">
        <p14:creationId xmlns:p14="http://schemas.microsoft.com/office/powerpoint/2010/main" val="2718939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Results and Discussion (</a:t>
            </a:r>
            <a:r>
              <a:rPr lang="en-US" dirty="0" err="1"/>
              <a:t>cont</a:t>
            </a:r>
            <a:r>
              <a:rPr lang="en-US" dirty="0"/>
              <a:t>…)</a:t>
            </a:r>
          </a:p>
        </p:txBody>
      </p:sp>
      <p:sp>
        <p:nvSpPr>
          <p:cNvPr id="3" name="Text Placeholder 2"/>
          <p:cNvSpPr>
            <a:spLocks noGrp="1"/>
          </p:cNvSpPr>
          <p:nvPr>
            <p:ph type="body" idx="1"/>
          </p:nvPr>
        </p:nvSpPr>
        <p:spPr/>
        <p:txBody>
          <a:bodyPr/>
          <a:lstStyle/>
          <a:p>
            <a:r>
              <a:rPr lang="en-US" dirty="0" err="1"/>
              <a:t>Hoeffding</a:t>
            </a:r>
            <a:r>
              <a:rPr lang="en-US" dirty="0"/>
              <a:t> Tree</a:t>
            </a:r>
          </a:p>
        </p:txBody>
      </p:sp>
      <p:sp>
        <p:nvSpPr>
          <p:cNvPr id="4" name="Content Placeholder 3"/>
          <p:cNvSpPr>
            <a:spLocks noGrp="1"/>
          </p:cNvSpPr>
          <p:nvPr>
            <p:ph sz="half" idx="2"/>
          </p:nvPr>
        </p:nvSpPr>
        <p:spPr>
          <a:xfrm>
            <a:off x="1522411" y="2743201"/>
            <a:ext cx="4416552" cy="964693"/>
          </a:xfrm>
        </p:spPr>
        <p:txBody>
          <a:bodyPr>
            <a:normAutofit lnSpcReduction="10000"/>
          </a:bodyPr>
          <a:lstStyle/>
          <a:p>
            <a:r>
              <a:rPr lang="en-US" dirty="0"/>
              <a:t>Confusion matrix</a:t>
            </a:r>
          </a:p>
          <a:p>
            <a:r>
              <a:rPr lang="en-US" dirty="0"/>
              <a:t>Final </a:t>
            </a:r>
            <a:r>
              <a:rPr lang="en-US" dirty="0" err="1"/>
              <a:t>Decison</a:t>
            </a:r>
            <a:r>
              <a:rPr lang="en-US" dirty="0"/>
              <a:t> Tree</a:t>
            </a:r>
          </a:p>
          <a:p>
            <a:endParaRPr lang="en-US" dirty="0"/>
          </a:p>
          <a:p>
            <a:endParaRPr lang="en-US" dirty="0"/>
          </a:p>
          <a:p>
            <a:pPr marL="0" indent="0">
              <a:buNone/>
            </a:pPr>
            <a:endParaRPr lang="en-US" dirty="0"/>
          </a:p>
        </p:txBody>
      </p:sp>
      <p:pic>
        <p:nvPicPr>
          <p:cNvPr id="5" name="Picture 4">
            <a:extLst>
              <a:ext uri="{FF2B5EF4-FFF2-40B4-BE49-F238E27FC236}">
                <a16:creationId xmlns:a16="http://schemas.microsoft.com/office/drawing/2014/main" id="{6A22A3B9-7B99-4BC8-8056-152F11BD08FA}"/>
              </a:ext>
            </a:extLst>
          </p:cNvPr>
          <p:cNvPicPr>
            <a:picLocks noChangeAspect="1"/>
          </p:cNvPicPr>
          <p:nvPr/>
        </p:nvPicPr>
        <p:blipFill>
          <a:blip r:embed="rId2"/>
          <a:stretch>
            <a:fillRect/>
          </a:stretch>
        </p:blipFill>
        <p:spPr>
          <a:xfrm>
            <a:off x="5938963" y="2248670"/>
            <a:ext cx="6005598" cy="1942331"/>
          </a:xfrm>
          <a:prstGeom prst="rect">
            <a:avLst/>
          </a:prstGeom>
        </p:spPr>
      </p:pic>
      <p:pic>
        <p:nvPicPr>
          <p:cNvPr id="2054" name="Picture 6">
            <a:extLst>
              <a:ext uri="{FF2B5EF4-FFF2-40B4-BE49-F238E27FC236}">
                <a16:creationId xmlns:a16="http://schemas.microsoft.com/office/drawing/2014/main" id="{07755397-D6FD-45A1-A72A-2262E2DD70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0" y="4433665"/>
            <a:ext cx="7043331" cy="1515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53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Results and Discussion (</a:t>
            </a:r>
            <a:r>
              <a:rPr lang="en-US" dirty="0" err="1"/>
              <a:t>cont</a:t>
            </a:r>
            <a:r>
              <a:rPr lang="en-US" dirty="0"/>
              <a:t>…)</a:t>
            </a:r>
          </a:p>
        </p:txBody>
      </p:sp>
      <p:pic>
        <p:nvPicPr>
          <p:cNvPr id="7" name="Content Placeholder 6">
            <a:extLst>
              <a:ext uri="{FF2B5EF4-FFF2-40B4-BE49-F238E27FC236}">
                <a16:creationId xmlns:a16="http://schemas.microsoft.com/office/drawing/2014/main" id="{23017C13-FB2C-9C45-870F-959D9789D8D7}"/>
              </a:ext>
            </a:extLst>
          </p:cNvPr>
          <p:cNvPicPr>
            <a:picLocks noGrp="1" noChangeAspect="1"/>
          </p:cNvPicPr>
          <p:nvPr>
            <p:ph sz="quarter" idx="4"/>
          </p:nvPr>
        </p:nvPicPr>
        <p:blipFill>
          <a:blip r:embed="rId2"/>
          <a:stretch>
            <a:fillRect/>
          </a:stretch>
        </p:blipFill>
        <p:spPr>
          <a:xfrm>
            <a:off x="549796" y="2694020"/>
            <a:ext cx="4981930" cy="3260196"/>
          </a:xfrm>
          <a:prstGeom prst="rect">
            <a:avLst/>
          </a:prstGeom>
        </p:spPr>
      </p:pic>
      <p:sp>
        <p:nvSpPr>
          <p:cNvPr id="8" name="Text Placeholder 7">
            <a:extLst>
              <a:ext uri="{FF2B5EF4-FFF2-40B4-BE49-F238E27FC236}">
                <a16:creationId xmlns:a16="http://schemas.microsoft.com/office/drawing/2014/main" id="{8E2068E6-A020-D249-8C48-04905CFCB566}"/>
              </a:ext>
            </a:extLst>
          </p:cNvPr>
          <p:cNvSpPr>
            <a:spLocks noGrp="1"/>
          </p:cNvSpPr>
          <p:nvPr>
            <p:ph type="body" idx="1"/>
          </p:nvPr>
        </p:nvSpPr>
        <p:spPr>
          <a:xfrm>
            <a:off x="1845940" y="1858229"/>
            <a:ext cx="8280920" cy="762000"/>
          </a:xfrm>
        </p:spPr>
        <p:txBody>
          <a:bodyPr/>
          <a:lstStyle/>
          <a:p>
            <a:r>
              <a:rPr lang="en-US" dirty="0"/>
              <a:t>Gaussian Naïve Bayes score and Confusion matrix</a:t>
            </a:r>
          </a:p>
          <a:p>
            <a:endParaRPr lang="en-US" dirty="0"/>
          </a:p>
        </p:txBody>
      </p:sp>
      <p:pic>
        <p:nvPicPr>
          <p:cNvPr id="3" name="Picture 2">
            <a:extLst>
              <a:ext uri="{FF2B5EF4-FFF2-40B4-BE49-F238E27FC236}">
                <a16:creationId xmlns:a16="http://schemas.microsoft.com/office/drawing/2014/main" id="{B0C4584F-61E8-0D4C-843B-E6C161308D6F}"/>
              </a:ext>
            </a:extLst>
          </p:cNvPr>
          <p:cNvPicPr>
            <a:picLocks noChangeAspect="1"/>
          </p:cNvPicPr>
          <p:nvPr/>
        </p:nvPicPr>
        <p:blipFill>
          <a:blip r:embed="rId3"/>
          <a:stretch>
            <a:fillRect/>
          </a:stretch>
        </p:blipFill>
        <p:spPr>
          <a:xfrm>
            <a:off x="6094411" y="2694020"/>
            <a:ext cx="5184577" cy="3260196"/>
          </a:xfrm>
          <a:prstGeom prst="rect">
            <a:avLst/>
          </a:prstGeom>
        </p:spPr>
      </p:pic>
    </p:spTree>
    <p:extLst>
      <p:ext uri="{BB962C8B-B14F-4D97-AF65-F5344CB8AC3E}">
        <p14:creationId xmlns:p14="http://schemas.microsoft.com/office/powerpoint/2010/main" val="78505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Results and Discussion (</a:t>
            </a:r>
            <a:r>
              <a:rPr lang="en-US" dirty="0" err="1"/>
              <a:t>cont</a:t>
            </a:r>
            <a:r>
              <a:rPr lang="en-US" dirty="0"/>
              <a:t>…)</a:t>
            </a:r>
          </a:p>
        </p:txBody>
      </p:sp>
      <p:sp>
        <p:nvSpPr>
          <p:cNvPr id="8" name="Text Placeholder 7">
            <a:extLst>
              <a:ext uri="{FF2B5EF4-FFF2-40B4-BE49-F238E27FC236}">
                <a16:creationId xmlns:a16="http://schemas.microsoft.com/office/drawing/2014/main" id="{8E2068E6-A020-D249-8C48-04905CFCB566}"/>
              </a:ext>
            </a:extLst>
          </p:cNvPr>
          <p:cNvSpPr>
            <a:spLocks noGrp="1"/>
          </p:cNvSpPr>
          <p:nvPr>
            <p:ph type="body" idx="1"/>
          </p:nvPr>
        </p:nvSpPr>
        <p:spPr>
          <a:xfrm>
            <a:off x="2854052" y="1905000"/>
            <a:ext cx="6084170" cy="762000"/>
          </a:xfrm>
        </p:spPr>
        <p:txBody>
          <a:bodyPr/>
          <a:lstStyle/>
          <a:p>
            <a:r>
              <a:rPr lang="en-US" dirty="0"/>
              <a:t>Naïve Bayes 4 classifier comparison</a:t>
            </a:r>
          </a:p>
        </p:txBody>
      </p:sp>
      <p:pic>
        <p:nvPicPr>
          <p:cNvPr id="11" name="Content Placeholder 10">
            <a:extLst>
              <a:ext uri="{FF2B5EF4-FFF2-40B4-BE49-F238E27FC236}">
                <a16:creationId xmlns:a16="http://schemas.microsoft.com/office/drawing/2014/main" id="{D58894F7-624D-5048-83E5-793471A9F262}"/>
              </a:ext>
            </a:extLst>
          </p:cNvPr>
          <p:cNvPicPr>
            <a:picLocks noGrp="1" noChangeAspect="1"/>
          </p:cNvPicPr>
          <p:nvPr>
            <p:ph sz="quarter" idx="4"/>
          </p:nvPr>
        </p:nvPicPr>
        <p:blipFill>
          <a:blip r:embed="rId2"/>
          <a:stretch>
            <a:fillRect/>
          </a:stretch>
        </p:blipFill>
        <p:spPr>
          <a:xfrm>
            <a:off x="2386506" y="2819400"/>
            <a:ext cx="6084170" cy="3345904"/>
          </a:xfrm>
          <a:prstGeom prst="rect">
            <a:avLst/>
          </a:prstGeom>
        </p:spPr>
      </p:pic>
    </p:spTree>
    <p:extLst>
      <p:ext uri="{BB962C8B-B14F-4D97-AF65-F5344CB8AC3E}">
        <p14:creationId xmlns:p14="http://schemas.microsoft.com/office/powerpoint/2010/main" val="322160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3257</TotalTime>
  <Words>465</Words>
  <Application>Microsoft Office PowerPoint</Application>
  <PresentationFormat>Custom</PresentationFormat>
  <Paragraphs>62</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Corbel</vt:lpstr>
      <vt:lpstr>Digital Blue Tunnel 16x9</vt:lpstr>
      <vt:lpstr>Supervised Binary Classifier For IoT Data Stream </vt:lpstr>
      <vt:lpstr>Presentation Outline</vt:lpstr>
      <vt:lpstr>1. Introduction</vt:lpstr>
      <vt:lpstr>2.Dataset Description</vt:lpstr>
      <vt:lpstr>3. Data Analysis</vt:lpstr>
      <vt:lpstr>4. Results and Discussion</vt:lpstr>
      <vt:lpstr>4. Results and Discussion (cont…)</vt:lpstr>
      <vt:lpstr>4. Results and Discussion (cont…)</vt:lpstr>
      <vt:lpstr>4. Results and Discussion (cont…)</vt:lpstr>
      <vt:lpstr>Conclusion</vt:lpstr>
      <vt:lpstr>Acknowledgments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Maria Ratcheva</dc:creator>
  <cp:lastModifiedBy>Maria Ratcheva</cp:lastModifiedBy>
  <cp:revision>45</cp:revision>
  <dcterms:created xsi:type="dcterms:W3CDTF">2021-03-12T02:16:24Z</dcterms:created>
  <dcterms:modified xsi:type="dcterms:W3CDTF">2021-04-14T18:21:45Z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